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72" r:id="rId7"/>
    <p:sldId id="261" r:id="rId8"/>
    <p:sldId id="264" r:id="rId9"/>
    <p:sldId id="265" r:id="rId10"/>
    <p:sldId id="266" r:id="rId11"/>
    <p:sldId id="273" r:id="rId12"/>
    <p:sldId id="274" r:id="rId13"/>
    <p:sldId id="275" r:id="rId14"/>
    <p:sldId id="276" r:id="rId15"/>
    <p:sldId id="277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4192525"/>
            <a:ext cx="8246070" cy="1221640"/>
          </a:xfrm>
          <a:effectLst>
            <a:outerShdw blurRad="38100" dist="38100" dir="2700000" algn="tl" rotWithShape="0">
              <a:prstClr val="black">
                <a:alpha val="65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566870"/>
            <a:ext cx="7940660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443835"/>
            <a:ext cx="8076895" cy="45811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076895" cy="4275740"/>
          </a:xfrm>
        </p:spPr>
        <p:txBody>
          <a:bodyPr/>
          <a:lstStyle>
            <a:lvl1pPr algn="ctr">
              <a:defRPr sz="2800">
                <a:solidFill>
                  <a:srgbClr val="002060"/>
                </a:solidFill>
              </a:defRPr>
            </a:lvl1pPr>
            <a:lvl2pPr algn="ctr">
              <a:defRPr>
                <a:solidFill>
                  <a:srgbClr val="002060"/>
                </a:solidFill>
              </a:defRPr>
            </a:lvl2pPr>
            <a:lvl3pPr algn="ctr">
              <a:defRPr>
                <a:solidFill>
                  <a:srgbClr val="002060"/>
                </a:solidFill>
              </a:defRPr>
            </a:lvl3pPr>
            <a:lvl4pPr algn="ctr">
              <a:defRPr>
                <a:solidFill>
                  <a:srgbClr val="002060"/>
                </a:solidFill>
              </a:defRPr>
            </a:lvl4pPr>
            <a:lvl5pPr algn="ctr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9" y="527605"/>
            <a:ext cx="687172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6871724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05064"/>
            <a:ext cx="8246070" cy="1221640"/>
          </a:xfrm>
        </p:spPr>
        <p:txBody>
          <a:bodyPr>
            <a:noAutofit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Дигитални</a:t>
            </a:r>
            <a:r>
              <a:rPr lang="sr-Cyrl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алати у настави</a:t>
            </a:r>
            <a:br>
              <a:rPr lang="sr-Cyrl-RS" dirty="0" smtClean="0">
                <a:solidFill>
                  <a:schemeClr val="tx1"/>
                </a:solidFill>
              </a:rPr>
            </a:br>
            <a:r>
              <a:rPr lang="sr-Cyrl-RS" dirty="0" smtClean="0">
                <a:solidFill>
                  <a:schemeClr val="tx1"/>
                </a:solidFill>
              </a:rPr>
              <a:t>- у учионици и ван учионице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589240"/>
            <a:ext cx="7940660" cy="952064"/>
          </a:xfrm>
        </p:spPr>
        <p:txBody>
          <a:bodyPr>
            <a:noAutofit/>
          </a:bodyPr>
          <a:lstStyle/>
          <a:p>
            <a:pPr algn="ctr"/>
            <a:r>
              <a:rPr lang="sr-Cyrl-RS" sz="2000" dirty="0" smtClean="0"/>
              <a:t>Наставничко веће ОШ „Стеван Немања“, Стењевац</a:t>
            </a:r>
            <a:endParaRPr lang="sr-Cyrl-RS" sz="2000" dirty="0" smtClean="0"/>
          </a:p>
          <a:p>
            <a:pPr algn="ctr"/>
            <a:r>
              <a:rPr lang="sr-Cyrl-RS" sz="2000" dirty="0" smtClean="0"/>
              <a:t>Маја Медић, проф енглеског језика и </a:t>
            </a:r>
            <a:r>
              <a:rPr lang="sr-Cyrl-RS" sz="2000" dirty="0" smtClean="0"/>
              <a:t>књижевности</a:t>
            </a:r>
          </a:p>
          <a:p>
            <a:pPr algn="ctr"/>
            <a:r>
              <a:rPr lang="sr-Cyrl-RS" sz="2000" dirty="0" smtClean="0"/>
              <a:t>Бојан Марковић, проф енглеског језика и књижевности</a:t>
            </a:r>
            <a:endParaRPr lang="sr-Cyrl-RS" sz="2000" dirty="0" smtClean="0"/>
          </a:p>
          <a:p>
            <a:endParaRPr lang="sr-Cyrl-RS" dirty="0" smtClean="0"/>
          </a:p>
          <a:p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0450"/>
            <a:ext cx="6871724" cy="7635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Jeopardy</a:t>
            </a:r>
            <a:r>
              <a:rPr lang="sr-Cyrl-RS" sz="4000" b="1" dirty="0" smtClean="0">
                <a:solidFill>
                  <a:schemeClr val="tx1"/>
                </a:solidFill>
              </a:rPr>
              <a:t/>
            </a:r>
            <a:br>
              <a:rPr lang="sr-Cyrl-RS" sz="4000" b="1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jeopardylabs.com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43834"/>
            <a:ext cx="8858312" cy="5199875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Алат за прављење квизова.</a:t>
            </a:r>
            <a:endParaRPr lang="en-US" dirty="0"/>
          </a:p>
        </p:txBody>
      </p:sp>
      <p:pic>
        <p:nvPicPr>
          <p:cNvPr id="4" name="Picture 3" descr="Screenshot_20191130_090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901053"/>
            <a:ext cx="2928958" cy="4956947"/>
          </a:xfrm>
          <a:prstGeom prst="rect">
            <a:avLst/>
          </a:prstGeom>
        </p:spPr>
      </p:pic>
      <p:pic>
        <p:nvPicPr>
          <p:cNvPr id="5" name="Picture 4" descr="Screenshot_20191129_221923_com.android.chrome.jpg"/>
          <p:cNvPicPr>
            <a:picLocks noChangeAspect="1"/>
          </p:cNvPicPr>
          <p:nvPr/>
        </p:nvPicPr>
        <p:blipFill>
          <a:blip r:embed="rId3"/>
          <a:srcRect l="29166" t="33333" r="31250" b="37500"/>
          <a:stretch>
            <a:fillRect/>
          </a:stretch>
        </p:blipFill>
        <p:spPr>
          <a:xfrm>
            <a:off x="5286380" y="1785926"/>
            <a:ext cx="1785950" cy="2631926"/>
          </a:xfrm>
          <a:prstGeom prst="rect">
            <a:avLst/>
          </a:prstGeom>
        </p:spPr>
      </p:pic>
      <p:pic>
        <p:nvPicPr>
          <p:cNvPr id="6" name="Picture 5" descr="Screenshot_20191130_090626.jpg"/>
          <p:cNvPicPr>
            <a:picLocks noChangeAspect="1"/>
          </p:cNvPicPr>
          <p:nvPr/>
        </p:nvPicPr>
        <p:blipFill>
          <a:blip r:embed="rId4"/>
          <a:srcRect l="3125" t="15669" r="3906" b="11707"/>
          <a:stretch>
            <a:fillRect/>
          </a:stretch>
        </p:blipFill>
        <p:spPr>
          <a:xfrm>
            <a:off x="3643306" y="4579803"/>
            <a:ext cx="4929190" cy="2278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2" y="643038"/>
            <a:ext cx="6871724" cy="1411597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tx1"/>
                </a:solidFill>
              </a:rPr>
              <a:t>Ка</a:t>
            </a:r>
            <a:r>
              <a:rPr lang="sr-Latn-RS" sz="4000" b="1" dirty="0" smtClean="0">
                <a:solidFill>
                  <a:schemeClr val="tx1"/>
                </a:solidFill>
              </a:rPr>
              <a:t>hoot</a:t>
            </a:r>
            <a:br>
              <a:rPr lang="sr-Latn-RS" sz="4000" b="1" dirty="0" smtClean="0">
                <a:solidFill>
                  <a:schemeClr val="tx1"/>
                </a:solidFill>
              </a:rPr>
            </a:br>
            <a:r>
              <a:rPr lang="sr-Cyrl-RS" sz="3100" dirty="0" smtClean="0">
                <a:solidFill>
                  <a:schemeClr val="tx1"/>
                </a:solidFill>
              </a:rPr>
              <a:t>квиз апликација за мобилни телефон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" y="2204864"/>
            <a:ext cx="4211960" cy="23680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5900"/>
          <a:stretch/>
        </p:blipFill>
        <p:spPr>
          <a:xfrm>
            <a:off x="4573957" y="2474794"/>
            <a:ext cx="2138082" cy="381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5901"/>
          <a:stretch/>
        </p:blipFill>
        <p:spPr>
          <a:xfrm>
            <a:off x="7033486" y="908720"/>
            <a:ext cx="2106385" cy="3096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6579"/>
          <a:stretch/>
        </p:blipFill>
        <p:spPr>
          <a:xfrm>
            <a:off x="35227" y="4873392"/>
            <a:ext cx="4217676" cy="1992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5901"/>
          <a:stretch/>
        </p:blipFill>
        <p:spPr>
          <a:xfrm>
            <a:off x="7648184" y="4221088"/>
            <a:ext cx="146010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56" y="1052736"/>
            <a:ext cx="6871724" cy="763525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Т</a:t>
            </a:r>
            <a:r>
              <a:rPr lang="sr-Latn-RS" b="1" dirty="0" smtClean="0">
                <a:solidFill>
                  <a:schemeClr val="tx1"/>
                </a:solidFill>
              </a:rPr>
              <a:t>hinglink</a:t>
            </a:r>
            <a:br>
              <a:rPr lang="sr-Latn-RS" b="1" dirty="0" smtClean="0">
                <a:solidFill>
                  <a:schemeClr val="tx1"/>
                </a:solidFill>
              </a:rPr>
            </a:br>
            <a:r>
              <a:rPr lang="sr-Cyrl-RS" dirty="0" smtClean="0">
                <a:solidFill>
                  <a:schemeClr val="tx1"/>
                </a:solidFill>
              </a:rPr>
              <a:t>Интерактивне слике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t="34528" r="17218"/>
          <a:stretch/>
        </p:blipFill>
        <p:spPr>
          <a:xfrm>
            <a:off x="19239" y="2204864"/>
            <a:ext cx="3651599" cy="20162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4" t="56027" r="28174"/>
          <a:stretch/>
        </p:blipFill>
        <p:spPr>
          <a:xfrm>
            <a:off x="31851" y="4437112"/>
            <a:ext cx="4180109" cy="2108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55603" r="26375"/>
          <a:stretch/>
        </p:blipFill>
        <p:spPr>
          <a:xfrm>
            <a:off x="4572000" y="1490957"/>
            <a:ext cx="4176464" cy="1838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5" t="21987" r="26101" b="9381"/>
          <a:stretch/>
        </p:blipFill>
        <p:spPr>
          <a:xfrm>
            <a:off x="5508104" y="3329608"/>
            <a:ext cx="252028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8" y="1340768"/>
            <a:ext cx="6871724" cy="7635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pad.disroot.org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895302">
            <a:off x="4855671" y="1678567"/>
            <a:ext cx="3800634" cy="5182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104293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Алат за сарадничко писање и комуникацију</a:t>
            </a:r>
            <a:r>
              <a:rPr lang="sr-Latn-RS" sz="2800" dirty="0" smtClean="0"/>
              <a:t>.</a:t>
            </a:r>
          </a:p>
          <a:p>
            <a:endParaRPr lang="sr-Latn-RS" sz="2800" dirty="0"/>
          </a:p>
          <a:p>
            <a:r>
              <a:rPr lang="sr-Latn-RS" sz="2800" dirty="0" smtClean="0"/>
              <a:t>*</a:t>
            </a:r>
            <a:r>
              <a:rPr lang="sr-Cyrl-RS" sz="2800" dirty="0" smtClean="0"/>
              <a:t>тимски рад</a:t>
            </a:r>
          </a:p>
          <a:p>
            <a:r>
              <a:rPr lang="sr-Cyrl-RS" sz="2800" dirty="0" smtClean="0"/>
              <a:t>*</a:t>
            </a:r>
            <a:r>
              <a:rPr lang="sr-Latn-RS" sz="2800" dirty="0" smtClean="0"/>
              <a:t>online </a:t>
            </a:r>
            <a:r>
              <a:rPr lang="sr-Cyrl-RS" sz="2800" dirty="0" smtClean="0"/>
              <a:t>сарадња</a:t>
            </a:r>
          </a:p>
          <a:p>
            <a:r>
              <a:rPr lang="sr-Cyrl-RS" sz="2800" dirty="0" smtClean="0"/>
              <a:t>*вештине писања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0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22" y="332656"/>
            <a:ext cx="6871724" cy="763525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chemeClr val="tx1"/>
                </a:solidFill>
              </a:rPr>
              <a:t>Flipsnack</a:t>
            </a:r>
            <a:br>
              <a:rPr lang="sr-Latn-R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"/>
          <a:stretch/>
        </p:blipFill>
        <p:spPr>
          <a:xfrm>
            <a:off x="146722" y="1340768"/>
            <a:ext cx="2003653" cy="24823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34737"/>
            <a:ext cx="3846580" cy="2532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6"/>
          <a:stretch/>
        </p:blipFill>
        <p:spPr>
          <a:xfrm>
            <a:off x="146722" y="4067686"/>
            <a:ext cx="1973507" cy="2790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20561"/>
            <a:ext cx="3775732" cy="2506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1534737"/>
            <a:ext cx="2520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Алат за израду дигиталног часописа.</a:t>
            </a:r>
          </a:p>
          <a:p>
            <a:endParaRPr lang="sr-Cyrl-RS" sz="2400" dirty="0"/>
          </a:p>
          <a:p>
            <a:r>
              <a:rPr lang="sr-Cyrl-RS" sz="2400" dirty="0" smtClean="0"/>
              <a:t>*Професионалан приступ</a:t>
            </a:r>
          </a:p>
          <a:p>
            <a:r>
              <a:rPr lang="sr-Cyrl-RS" sz="2400" dirty="0" smtClean="0"/>
              <a:t>*Истраживачки рад</a:t>
            </a:r>
          </a:p>
          <a:p>
            <a:r>
              <a:rPr lang="sr-Cyrl-RS" sz="2400" dirty="0" smtClean="0"/>
              <a:t>*Тимски рад</a:t>
            </a:r>
          </a:p>
          <a:p>
            <a:r>
              <a:rPr lang="sr-Cyrl-RS" sz="2400" dirty="0" smtClean="0"/>
              <a:t>*Развијамо предузетништво, дигиталне и естетичке компетенције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6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36760"/>
            <a:ext cx="6871724" cy="763525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chemeClr val="tx1"/>
                </a:solidFill>
              </a:rPr>
              <a:t>Calameo</a:t>
            </a:r>
            <a:br>
              <a:rPr lang="sr-Latn-RS" b="1" dirty="0" smtClean="0">
                <a:solidFill>
                  <a:schemeClr val="tx1"/>
                </a:solidFill>
              </a:rPr>
            </a:br>
            <a:r>
              <a:rPr lang="sr-Latn-RS" b="1" dirty="0">
                <a:solidFill>
                  <a:schemeClr val="tx1"/>
                </a:solidFill>
              </a:rPr>
              <a:t/>
            </a:r>
            <a:br>
              <a:rPr lang="sr-Latn-RS" b="1" dirty="0">
                <a:solidFill>
                  <a:schemeClr val="tx1"/>
                </a:solidFill>
              </a:rPr>
            </a:br>
            <a:r>
              <a:rPr lang="sr-Cyrl-RS" dirty="0" smtClean="0">
                <a:solidFill>
                  <a:schemeClr val="tx1"/>
                </a:solidFill>
              </a:rPr>
              <a:t>Алат за израду дигиталних часописа.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6" y="2492896"/>
            <a:ext cx="2374603" cy="17819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6" y="4437112"/>
            <a:ext cx="8817988" cy="2266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2492896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*Одлично средство за продукт пројекта или дисеминацију.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75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1734" y="214290"/>
            <a:ext cx="6871724" cy="763525"/>
          </a:xfrm>
        </p:spPr>
        <p:txBody>
          <a:bodyPr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Закључак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8929718" cy="507209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sr-Cyrl-RS" dirty="0" smtClean="0"/>
              <a:t>    </a:t>
            </a:r>
            <a:r>
              <a:rPr lang="sr-Cyrl-RS" sz="3200" dirty="0" smtClean="0"/>
              <a:t>Употреба алата </a:t>
            </a:r>
            <a:r>
              <a:rPr lang="en-US" sz="3200" dirty="0" err="1" smtClean="0"/>
              <a:t>изузетно</a:t>
            </a:r>
            <a:r>
              <a:rPr lang="en-US" sz="3200" dirty="0" smtClean="0"/>
              <a:t> </a:t>
            </a:r>
            <a:r>
              <a:rPr lang="en-US" sz="3200" dirty="0" err="1" smtClean="0"/>
              <a:t>повећава</a:t>
            </a:r>
            <a:r>
              <a:rPr lang="en-US" sz="3200" dirty="0" smtClean="0"/>
              <a:t> </a:t>
            </a:r>
            <a:r>
              <a:rPr lang="en-US" sz="3200" dirty="0" err="1" smtClean="0"/>
              <a:t>мотивисаност</a:t>
            </a:r>
            <a:r>
              <a:rPr lang="en-US" sz="3200" dirty="0" smtClean="0"/>
              <a:t> </a:t>
            </a:r>
            <a:r>
              <a:rPr lang="en-US" sz="3200" dirty="0" err="1" smtClean="0"/>
              <a:t>ученика</a:t>
            </a:r>
            <a:r>
              <a:rPr lang="en-US" sz="3200" dirty="0" smtClean="0"/>
              <a:t> </a:t>
            </a:r>
            <a:r>
              <a:rPr lang="en-US" sz="3200" dirty="0" err="1" smtClean="0"/>
              <a:t>за</a:t>
            </a:r>
            <a:r>
              <a:rPr lang="en-US" sz="3200" dirty="0" smtClean="0"/>
              <a:t> </a:t>
            </a:r>
            <a:r>
              <a:rPr lang="en-US" sz="3200" dirty="0" err="1" smtClean="0"/>
              <a:t>рад</a:t>
            </a:r>
            <a:r>
              <a:rPr lang="en-US" sz="3200" dirty="0" smtClean="0"/>
              <a:t> и </a:t>
            </a:r>
            <a:r>
              <a:rPr lang="en-US" sz="3200" dirty="0" err="1" smtClean="0"/>
              <a:t>самим</a:t>
            </a:r>
            <a:r>
              <a:rPr lang="en-US" sz="3200" dirty="0" smtClean="0"/>
              <a:t> </a:t>
            </a:r>
            <a:r>
              <a:rPr lang="en-US" sz="3200" dirty="0" err="1" smtClean="0"/>
              <a:t>тим</a:t>
            </a:r>
            <a:r>
              <a:rPr lang="en-US" sz="3200" dirty="0" smtClean="0"/>
              <a:t> </a:t>
            </a:r>
            <a:r>
              <a:rPr lang="en-US" sz="3200" dirty="0" err="1" smtClean="0"/>
              <a:t>они</a:t>
            </a:r>
            <a:r>
              <a:rPr lang="en-US" sz="3200" dirty="0" smtClean="0"/>
              <a:t> </a:t>
            </a:r>
            <a:r>
              <a:rPr lang="en-US" sz="3200" dirty="0" err="1" smtClean="0"/>
              <a:t>постају</a:t>
            </a:r>
            <a:r>
              <a:rPr lang="en-US" sz="3200" dirty="0" smtClean="0"/>
              <a:t> </a:t>
            </a:r>
            <a:r>
              <a:rPr lang="en-US" sz="3200" dirty="0" err="1" smtClean="0"/>
              <a:t>веома</a:t>
            </a:r>
            <a:r>
              <a:rPr lang="en-US" sz="3200" dirty="0" smtClean="0"/>
              <a:t> </a:t>
            </a:r>
            <a:r>
              <a:rPr lang="en-US" sz="3200" dirty="0" err="1" smtClean="0"/>
              <a:t>активнији</a:t>
            </a:r>
            <a:r>
              <a:rPr lang="en-US" sz="3200" dirty="0" smtClean="0"/>
              <a:t> у </a:t>
            </a:r>
            <a:r>
              <a:rPr lang="en-US" sz="3200" dirty="0" err="1" smtClean="0"/>
              <a:t>процесу</a:t>
            </a:r>
            <a:r>
              <a:rPr lang="en-US" sz="3200" dirty="0" smtClean="0"/>
              <a:t> </a:t>
            </a:r>
            <a:r>
              <a:rPr lang="en-US" sz="3200" dirty="0" err="1" smtClean="0"/>
              <a:t>учења</a:t>
            </a:r>
            <a:r>
              <a:rPr lang="en-US" sz="3200" dirty="0" smtClean="0"/>
              <a:t>. </a:t>
            </a:r>
            <a:r>
              <a:rPr lang="en-US" sz="3200" dirty="0" err="1" smtClean="0"/>
              <a:t>Ученици</a:t>
            </a:r>
            <a:r>
              <a:rPr lang="en-US" sz="3200" dirty="0" smtClean="0"/>
              <a:t> </a:t>
            </a:r>
            <a:r>
              <a:rPr lang="en-US" sz="3200" dirty="0" err="1" smtClean="0"/>
              <a:t>не</a:t>
            </a:r>
            <a:r>
              <a:rPr lang="en-US" sz="3200" dirty="0" smtClean="0"/>
              <a:t> </a:t>
            </a:r>
            <a:r>
              <a:rPr lang="en-US" sz="3200" dirty="0" err="1" smtClean="0"/>
              <a:t>само</a:t>
            </a:r>
            <a:r>
              <a:rPr lang="en-US" sz="3200" dirty="0" smtClean="0"/>
              <a:t> </a:t>
            </a:r>
            <a:r>
              <a:rPr lang="en-US" sz="3200" dirty="0" err="1" smtClean="0"/>
              <a:t>да</a:t>
            </a:r>
            <a:r>
              <a:rPr lang="en-US" sz="3200" dirty="0" smtClean="0"/>
              <a:t> </a:t>
            </a:r>
            <a:r>
              <a:rPr lang="en-US" sz="3200" dirty="0" err="1" smtClean="0"/>
              <a:t>унапређују</a:t>
            </a:r>
            <a:r>
              <a:rPr lang="en-US" sz="3200" dirty="0" smtClean="0"/>
              <a:t> </a:t>
            </a:r>
            <a:r>
              <a:rPr lang="en-US" sz="3200" dirty="0" err="1" smtClean="0"/>
              <a:t>своје</a:t>
            </a:r>
            <a:r>
              <a:rPr lang="en-US" sz="3200" dirty="0" smtClean="0"/>
              <a:t> </a:t>
            </a:r>
            <a:r>
              <a:rPr lang="en-US" sz="3200" dirty="0" err="1" smtClean="0"/>
              <a:t>знање</a:t>
            </a:r>
            <a:r>
              <a:rPr lang="en-US" sz="3200" dirty="0" smtClean="0"/>
              <a:t> </a:t>
            </a:r>
            <a:r>
              <a:rPr lang="en-US" sz="3200" dirty="0" err="1" smtClean="0"/>
              <a:t>из</a:t>
            </a:r>
            <a:r>
              <a:rPr lang="en-US" sz="3200" dirty="0" smtClean="0"/>
              <a:t> </a:t>
            </a:r>
            <a:r>
              <a:rPr lang="en-US" sz="3200" dirty="0" err="1" smtClean="0"/>
              <a:t>одређених</a:t>
            </a:r>
            <a:r>
              <a:rPr lang="en-US" sz="3200" dirty="0" smtClean="0"/>
              <a:t> </a:t>
            </a:r>
            <a:r>
              <a:rPr lang="en-US" sz="3200" dirty="0" err="1" smtClean="0"/>
              <a:t>предмета</a:t>
            </a:r>
            <a:r>
              <a:rPr lang="en-US" sz="3200" dirty="0" smtClean="0"/>
              <a:t>, </a:t>
            </a:r>
            <a:r>
              <a:rPr lang="en-US" sz="3200" dirty="0" err="1" smtClean="0"/>
              <a:t>већ</a:t>
            </a:r>
            <a:r>
              <a:rPr lang="en-US" sz="3200" dirty="0" smtClean="0"/>
              <a:t> и </a:t>
            </a:r>
            <a:r>
              <a:rPr lang="en-US" sz="3200" dirty="0" err="1" smtClean="0"/>
              <a:t>развијају</a:t>
            </a:r>
            <a:r>
              <a:rPr lang="en-US" sz="3200" dirty="0" smtClean="0"/>
              <a:t> </a:t>
            </a:r>
            <a:r>
              <a:rPr lang="en-US" sz="3200" dirty="0" err="1" smtClean="0"/>
              <a:t>своју</a:t>
            </a:r>
            <a:r>
              <a:rPr lang="en-US" sz="3200" dirty="0" smtClean="0"/>
              <a:t> </a:t>
            </a:r>
            <a:r>
              <a:rPr lang="en-US" sz="3200" dirty="0" err="1" smtClean="0"/>
              <a:t>креативност</a:t>
            </a:r>
            <a:r>
              <a:rPr lang="en-US" sz="3200" dirty="0" smtClean="0"/>
              <a:t>, </a:t>
            </a:r>
            <a:r>
              <a:rPr lang="en-US" sz="3200" dirty="0" err="1" smtClean="0"/>
              <a:t>дигиталне</a:t>
            </a:r>
            <a:r>
              <a:rPr lang="en-US" sz="3200" dirty="0" smtClean="0"/>
              <a:t> </a:t>
            </a:r>
            <a:r>
              <a:rPr lang="en-US" sz="3200" dirty="0" err="1" smtClean="0"/>
              <a:t>компетенције</a:t>
            </a:r>
            <a:r>
              <a:rPr lang="en-US" sz="3200" dirty="0" smtClean="0"/>
              <a:t> и </a:t>
            </a:r>
            <a:r>
              <a:rPr lang="en-US" sz="3200" dirty="0" err="1" smtClean="0"/>
              <a:t>сарадњу</a:t>
            </a:r>
            <a:r>
              <a:rPr lang="en-US" sz="3200" dirty="0" smtClean="0"/>
              <a:t>. </a:t>
            </a:r>
            <a:r>
              <a:rPr lang="en-US" sz="3200" dirty="0" err="1" smtClean="0"/>
              <a:t>Кроз</a:t>
            </a:r>
            <a:r>
              <a:rPr lang="en-US" sz="3200" dirty="0" smtClean="0"/>
              <a:t> </a:t>
            </a:r>
            <a:r>
              <a:rPr lang="en-US" sz="3200" dirty="0" err="1" smtClean="0"/>
              <a:t>персонализован</a:t>
            </a:r>
            <a:r>
              <a:rPr lang="en-US" sz="3200" dirty="0" smtClean="0"/>
              <a:t> </a:t>
            </a:r>
            <a:r>
              <a:rPr lang="en-US" sz="3200" dirty="0" err="1" smtClean="0"/>
              <a:t>приступ</a:t>
            </a:r>
            <a:r>
              <a:rPr lang="en-US" sz="3200" dirty="0" smtClean="0"/>
              <a:t>, </a:t>
            </a:r>
            <a:r>
              <a:rPr lang="en-US" sz="3200" dirty="0" err="1" smtClean="0"/>
              <a:t>ученици</a:t>
            </a:r>
            <a:r>
              <a:rPr lang="en-US" sz="3200" dirty="0" smtClean="0"/>
              <a:t> </a:t>
            </a:r>
            <a:r>
              <a:rPr lang="en-US" sz="3200" dirty="0" err="1" smtClean="0"/>
              <a:t>заједно</a:t>
            </a:r>
            <a:r>
              <a:rPr lang="en-US" sz="3200" dirty="0" smtClean="0"/>
              <a:t> </a:t>
            </a:r>
            <a:r>
              <a:rPr lang="en-US" sz="3200" dirty="0" err="1" smtClean="0"/>
              <a:t>са</a:t>
            </a:r>
            <a:r>
              <a:rPr lang="en-US" sz="3200" dirty="0" smtClean="0"/>
              <a:t> </a:t>
            </a:r>
            <a:r>
              <a:rPr lang="en-US" sz="3200" dirty="0" err="1" smtClean="0"/>
              <a:t>својим</a:t>
            </a:r>
            <a:r>
              <a:rPr lang="en-US" sz="3200" dirty="0" smtClean="0"/>
              <a:t> </a:t>
            </a:r>
            <a:r>
              <a:rPr lang="en-US" sz="3200" dirty="0" err="1" smtClean="0"/>
              <a:t>наставницима</a:t>
            </a:r>
            <a:r>
              <a:rPr lang="en-US" sz="3200" dirty="0" smtClean="0"/>
              <a:t> </a:t>
            </a:r>
            <a:r>
              <a:rPr lang="en-US" sz="3200" dirty="0" err="1" smtClean="0"/>
              <a:t>креирају</a:t>
            </a:r>
            <a:r>
              <a:rPr lang="en-US" sz="3200" dirty="0" smtClean="0"/>
              <a:t> </a:t>
            </a:r>
            <a:r>
              <a:rPr lang="en-US" sz="3200" dirty="0" err="1" smtClean="0"/>
              <a:t>наставу</a:t>
            </a:r>
            <a:r>
              <a:rPr lang="en-US" sz="3200" dirty="0" smtClean="0"/>
              <a:t> </a:t>
            </a:r>
            <a:r>
              <a:rPr lang="en-US" sz="3200" dirty="0" err="1" smtClean="0"/>
              <a:t>која</a:t>
            </a:r>
            <a:r>
              <a:rPr lang="en-US" sz="3200" dirty="0" smtClean="0"/>
              <a:t> </a:t>
            </a:r>
            <a:r>
              <a:rPr lang="en-US" sz="3200" dirty="0" err="1" smtClean="0"/>
              <a:t>њима</a:t>
            </a:r>
            <a:r>
              <a:rPr lang="en-US" sz="3200" dirty="0" smtClean="0"/>
              <a:t> </a:t>
            </a:r>
            <a:r>
              <a:rPr lang="en-US" sz="3200" dirty="0" err="1" smtClean="0"/>
              <a:t>одговара</a:t>
            </a:r>
            <a:r>
              <a:rPr lang="en-US" sz="3200" dirty="0" smtClean="0"/>
              <a:t>. </a:t>
            </a:r>
            <a:r>
              <a:rPr lang="en-US" sz="3200" dirty="0" err="1" smtClean="0"/>
              <a:t>На</a:t>
            </a:r>
            <a:r>
              <a:rPr lang="en-US" sz="3200" dirty="0" smtClean="0"/>
              <a:t> </a:t>
            </a:r>
            <a:r>
              <a:rPr lang="en-US" sz="3200" dirty="0" err="1" smtClean="0"/>
              <a:t>тај</a:t>
            </a:r>
            <a:r>
              <a:rPr lang="en-US" sz="3200" dirty="0" smtClean="0"/>
              <a:t> </a:t>
            </a:r>
            <a:r>
              <a:rPr lang="en-US" sz="3200" dirty="0" err="1" smtClean="0"/>
              <a:t>начин</a:t>
            </a:r>
            <a:r>
              <a:rPr lang="en-US" sz="3200" dirty="0" smtClean="0"/>
              <a:t> </a:t>
            </a:r>
            <a:r>
              <a:rPr lang="en-US" sz="3200" dirty="0" err="1" smtClean="0"/>
              <a:t>сваки</a:t>
            </a:r>
            <a:r>
              <a:rPr lang="en-US" sz="3200" dirty="0" smtClean="0"/>
              <a:t> </a:t>
            </a:r>
            <a:r>
              <a:rPr lang="en-US" sz="3200" dirty="0" err="1" smtClean="0"/>
              <a:t>ученик</a:t>
            </a:r>
            <a:r>
              <a:rPr lang="en-US" sz="3200" dirty="0" smtClean="0"/>
              <a:t> </a:t>
            </a:r>
            <a:r>
              <a:rPr lang="en-US" sz="3200" dirty="0" err="1" smtClean="0"/>
              <a:t>може</a:t>
            </a:r>
            <a:r>
              <a:rPr lang="en-US" sz="3200" dirty="0" smtClean="0"/>
              <a:t> </a:t>
            </a:r>
            <a:r>
              <a:rPr lang="en-US" sz="3200" dirty="0" err="1" smtClean="0"/>
              <a:t>пронаћи</a:t>
            </a:r>
            <a:r>
              <a:rPr lang="en-US" sz="3200" dirty="0" smtClean="0"/>
              <a:t> </a:t>
            </a:r>
            <a:r>
              <a:rPr lang="en-US" sz="3200" dirty="0" err="1" smtClean="0"/>
              <a:t>своју</a:t>
            </a:r>
            <a:r>
              <a:rPr lang="en-US" sz="3200" dirty="0" smtClean="0"/>
              <a:t> </a:t>
            </a:r>
            <a:r>
              <a:rPr lang="en-US" sz="3200" dirty="0" err="1" smtClean="0"/>
              <a:t>улогу</a:t>
            </a:r>
            <a:r>
              <a:rPr lang="en-US" sz="3200" dirty="0" smtClean="0"/>
              <a:t> у </a:t>
            </a:r>
            <a:r>
              <a:rPr lang="en-US" sz="3200" dirty="0" err="1" smtClean="0"/>
              <a:t>наставном</a:t>
            </a:r>
            <a:r>
              <a:rPr lang="en-US" sz="3200" dirty="0" smtClean="0"/>
              <a:t> </a:t>
            </a:r>
            <a:r>
              <a:rPr lang="en-US" sz="3200" dirty="0" err="1" smtClean="0"/>
              <a:t>процесу</a:t>
            </a:r>
            <a:r>
              <a:rPr lang="en-US" sz="3200" dirty="0" smtClean="0"/>
              <a:t> </a:t>
            </a:r>
            <a:r>
              <a:rPr lang="en-US" sz="3200" dirty="0" err="1" smtClean="0"/>
              <a:t>кроз</a:t>
            </a:r>
            <a:r>
              <a:rPr lang="en-US" sz="3200" dirty="0" smtClean="0"/>
              <a:t> </a:t>
            </a:r>
            <a:r>
              <a:rPr lang="en-US" sz="3200" dirty="0" err="1" smtClean="0"/>
              <a:t>прилагођене</a:t>
            </a:r>
            <a:r>
              <a:rPr lang="en-US" sz="3200" dirty="0" smtClean="0"/>
              <a:t> </a:t>
            </a:r>
            <a:r>
              <a:rPr lang="en-US" sz="3200" dirty="0" err="1" smtClean="0"/>
              <a:t>задатке</a:t>
            </a:r>
            <a:r>
              <a:rPr lang="en-US" sz="3200" dirty="0" smtClean="0"/>
              <a:t> и </a:t>
            </a:r>
            <a:r>
              <a:rPr lang="en-US" sz="3200" dirty="0" err="1" smtClean="0"/>
              <a:t>садржаје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43835"/>
            <a:ext cx="8337876" cy="427574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sr-Cyrl-RS" sz="3600" b="1" dirty="0" smtClean="0"/>
              <a:t>ХВАЛА!</a:t>
            </a:r>
            <a:endParaRPr lang="en-US" sz="3600" b="1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sr-Cyrl-RS" dirty="0" smtClean="0"/>
              <a:t>Маја Медић</a:t>
            </a:r>
          </a:p>
          <a:p>
            <a:pPr algn="ctr">
              <a:buNone/>
            </a:pPr>
            <a:r>
              <a:rPr lang="en-US" dirty="0" smtClean="0"/>
              <a:t>margypetrovic@gmail.com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443835"/>
            <a:ext cx="8076895" cy="699281"/>
          </a:xfrm>
        </p:spPr>
        <p:txBody>
          <a:bodyPr>
            <a:noAutofit/>
          </a:bodyPr>
          <a:lstStyle/>
          <a:p>
            <a:r>
              <a:rPr lang="sr-Cyrl-RS" sz="4000" b="1" dirty="0" smtClean="0">
                <a:solidFill>
                  <a:schemeClr val="tx1"/>
                </a:solidFill>
              </a:rPr>
              <a:t>Шта су </a:t>
            </a:r>
            <a:r>
              <a:rPr lang="en-US" sz="4000" b="1" dirty="0" smtClean="0">
                <a:solidFill>
                  <a:schemeClr val="tx1"/>
                </a:solidFill>
              </a:rPr>
              <a:t>web </a:t>
            </a:r>
            <a:r>
              <a:rPr lang="sr-Cyrl-RS" sz="4000" b="1" dirty="0" smtClean="0">
                <a:solidFill>
                  <a:schemeClr val="tx1"/>
                </a:solidFill>
              </a:rPr>
              <a:t>алати?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901950"/>
            <a:ext cx="8286808" cy="427574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sr-Cyrl-RS" sz="3200" dirty="0" smtClean="0"/>
              <a:t>   То су алати за руковање садржајима на   интернету. </a:t>
            </a:r>
          </a:p>
          <a:p>
            <a:pPr algn="just"/>
            <a:r>
              <a:rPr lang="sr-Cyrl-RS" sz="3200" dirty="0" smtClean="0"/>
              <a:t>Прва генерација 1.0 - једносмерна</a:t>
            </a:r>
          </a:p>
          <a:p>
            <a:pPr algn="just"/>
            <a:r>
              <a:rPr lang="sr-Cyrl-RS" sz="3200" dirty="0" smtClean="0"/>
              <a:t>Друга генерација 2.0 - двосмерна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1522474"/>
            <a:ext cx="8229600" cy="692079"/>
          </a:xfrm>
        </p:spPr>
        <p:txBody>
          <a:bodyPr>
            <a:noAutofit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Примери </a:t>
            </a:r>
            <a:r>
              <a:rPr lang="en-US" b="1" dirty="0" smtClean="0">
                <a:solidFill>
                  <a:schemeClr val="tx1"/>
                </a:solidFill>
              </a:rPr>
              <a:t>web </a:t>
            </a:r>
            <a:r>
              <a:rPr lang="sr-Cyrl-RS" b="1" dirty="0" smtClean="0">
                <a:solidFill>
                  <a:schemeClr val="tx1"/>
                </a:solidFill>
              </a:rPr>
              <a:t>2.0 алата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5" y="2357430"/>
            <a:ext cx="4040188" cy="3648513"/>
          </a:xfrm>
        </p:spPr>
        <p:txBody>
          <a:bodyPr/>
          <a:lstStyle/>
          <a:p>
            <a:endParaRPr lang="en-US" dirty="0" smtClean="0"/>
          </a:p>
          <a:p>
            <a:pPr algn="l"/>
            <a:r>
              <a:rPr lang="en-US" sz="2800" dirty="0" err="1" smtClean="0"/>
              <a:t>Learningapps</a:t>
            </a:r>
            <a:endParaRPr lang="sr-Cyrl-RS" sz="2800" dirty="0" smtClean="0"/>
          </a:p>
          <a:p>
            <a:pPr algn="l"/>
            <a:r>
              <a:rPr lang="en-US" sz="2800" dirty="0" err="1" smtClean="0"/>
              <a:t>Educaplay</a:t>
            </a:r>
            <a:endParaRPr lang="sr-Latn-RS" sz="2800" dirty="0" smtClean="0"/>
          </a:p>
          <a:p>
            <a:pPr algn="l"/>
            <a:r>
              <a:rPr lang="sr-Latn-RS" sz="2800" dirty="0"/>
              <a:t>W</a:t>
            </a:r>
            <a:r>
              <a:rPr lang="sr-Latn-RS" sz="2800" dirty="0" smtClean="0"/>
              <a:t>ordwall</a:t>
            </a:r>
            <a:endParaRPr lang="en-US" sz="2800" dirty="0" smtClean="0"/>
          </a:p>
          <a:p>
            <a:pPr algn="l"/>
            <a:r>
              <a:rPr lang="en-US" sz="2800" dirty="0" err="1" smtClean="0"/>
              <a:t>Storyjumper</a:t>
            </a:r>
            <a:endParaRPr lang="sr-Latn-RS" sz="2800" dirty="0"/>
          </a:p>
          <a:p>
            <a:pPr algn="l"/>
            <a:r>
              <a:rPr lang="en-US" sz="2800" dirty="0" smtClean="0"/>
              <a:t>Jewels of wisdom</a:t>
            </a:r>
            <a:endParaRPr lang="sr-Latn-RS" sz="2800" dirty="0" smtClean="0"/>
          </a:p>
          <a:p>
            <a:pPr algn="l"/>
            <a:r>
              <a:rPr lang="sr-Latn-RS" sz="2800" dirty="0" smtClean="0"/>
              <a:t>Baamboozle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36790" y="2357430"/>
            <a:ext cx="4041775" cy="3648513"/>
          </a:xfrm>
        </p:spPr>
        <p:txBody>
          <a:bodyPr/>
          <a:lstStyle/>
          <a:p>
            <a:pPr marL="0" indent="0" algn="l">
              <a:buNone/>
            </a:pPr>
            <a:endParaRPr lang="en-US" sz="2800" dirty="0" smtClean="0"/>
          </a:p>
          <a:p>
            <a:pPr algn="l"/>
            <a:r>
              <a:rPr lang="en-US" sz="2800" dirty="0" smtClean="0"/>
              <a:t>Jeopardy</a:t>
            </a:r>
          </a:p>
          <a:p>
            <a:pPr algn="l"/>
            <a:r>
              <a:rPr lang="sr-Latn-RS" sz="2800" dirty="0" smtClean="0"/>
              <a:t>Kahoot</a:t>
            </a:r>
            <a:endParaRPr lang="sr-Cyrl-RS" sz="2800" dirty="0" smtClean="0"/>
          </a:p>
          <a:p>
            <a:pPr algn="l"/>
            <a:r>
              <a:rPr lang="sr-Latn-RS" sz="2800" dirty="0"/>
              <a:t>T</a:t>
            </a:r>
            <a:r>
              <a:rPr lang="sr-Latn-RS" sz="2800" dirty="0" smtClean="0"/>
              <a:t>hinglink</a:t>
            </a:r>
            <a:endParaRPr lang="en-US" sz="2800" dirty="0" smtClean="0"/>
          </a:p>
          <a:p>
            <a:pPr algn="l"/>
            <a:r>
              <a:rPr lang="sr-Latn-RS" sz="2800" dirty="0" smtClean="0"/>
              <a:t>Pads</a:t>
            </a:r>
          </a:p>
          <a:p>
            <a:pPr algn="l"/>
            <a:r>
              <a:rPr lang="sr-Latn-RS" sz="2800" dirty="0" smtClean="0"/>
              <a:t>Flipsnack</a:t>
            </a:r>
          </a:p>
          <a:p>
            <a:pPr algn="l"/>
            <a:r>
              <a:rPr lang="sr-Latn-RS" sz="2800" dirty="0"/>
              <a:t>C</a:t>
            </a:r>
            <a:r>
              <a:rPr lang="sr-Latn-RS" sz="2800" dirty="0" smtClean="0"/>
              <a:t>alameo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6286544" cy="7635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43834"/>
            <a:ext cx="8480752" cy="515351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sr-Cyrl-RS" dirty="0" smtClean="0"/>
              <a:t>Алат који нам нуди </a:t>
            </a:r>
          </a:p>
          <a:p>
            <a:pPr algn="just">
              <a:buNone/>
            </a:pPr>
            <a:r>
              <a:rPr lang="sr-Cyrl-RS" dirty="0" smtClean="0"/>
              <a:t>готове шаблоне задатака </a:t>
            </a:r>
          </a:p>
          <a:p>
            <a:pPr algn="just">
              <a:buNone/>
            </a:pPr>
            <a:r>
              <a:rPr lang="sr-Cyrl-RS" dirty="0" smtClean="0"/>
              <a:t>које желимо да направимо.</a:t>
            </a:r>
            <a:endParaRPr lang="sr-Latn-RS" dirty="0"/>
          </a:p>
          <a:p>
            <a:pPr algn="just">
              <a:buNone/>
            </a:pPr>
            <a:endParaRPr lang="sr-Latn-RS" dirty="0" smtClean="0"/>
          </a:p>
          <a:p>
            <a:pPr algn="just">
              <a:buNone/>
            </a:pPr>
            <a:r>
              <a:rPr lang="sr-Latn-RS" dirty="0" smtClean="0"/>
              <a:t>*</a:t>
            </a:r>
            <a:r>
              <a:rPr lang="sr-Cyrl-RS" dirty="0" smtClean="0"/>
              <a:t>Брзо, лако и занимљиво</a:t>
            </a:r>
          </a:p>
          <a:p>
            <a:pPr algn="just">
              <a:buNone/>
            </a:pPr>
            <a:r>
              <a:rPr lang="sr-Cyrl-RS" dirty="0" smtClean="0"/>
              <a:t>*На часу или као домаћи </a:t>
            </a:r>
          </a:p>
          <a:p>
            <a:pPr algn="just">
              <a:buNone/>
            </a:pPr>
            <a:r>
              <a:rPr lang="sr-Cyrl-RS" dirty="0"/>
              <a:t> </a:t>
            </a:r>
            <a:r>
              <a:rPr lang="sr-Cyrl-RS" dirty="0" smtClean="0"/>
              <a:t> задатак</a:t>
            </a:r>
          </a:p>
          <a:p>
            <a:pPr algn="just">
              <a:buNone/>
            </a:pPr>
            <a:r>
              <a:rPr lang="sr-Cyrl-RS" dirty="0" smtClean="0"/>
              <a:t>*Могу и ученици учествова-</a:t>
            </a:r>
          </a:p>
          <a:p>
            <a:pPr algn="just">
              <a:buNone/>
            </a:pPr>
            <a:r>
              <a:rPr lang="sr-Cyrl-RS" dirty="0" smtClean="0"/>
              <a:t>  ти у изради.</a:t>
            </a:r>
          </a:p>
          <a:p>
            <a:pPr algn="just">
              <a:buNone/>
            </a:pPr>
            <a:r>
              <a:rPr lang="sr-Cyrl-RS" dirty="0" smtClean="0"/>
              <a:t>*Примењиво у раду са </a:t>
            </a:r>
          </a:p>
          <a:p>
            <a:pPr algn="just">
              <a:buNone/>
            </a:pPr>
            <a:r>
              <a:rPr lang="sr-Cyrl-RS" dirty="0"/>
              <a:t> </a:t>
            </a:r>
            <a:r>
              <a:rPr lang="sr-Cyrl-RS" dirty="0" smtClean="0"/>
              <a:t> ИОП-ом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57166"/>
            <a:ext cx="285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Learningapps</a:t>
            </a:r>
            <a:endParaRPr lang="sr-Cyrl-RS" sz="3600" b="1" dirty="0" smtClean="0"/>
          </a:p>
        </p:txBody>
      </p:sp>
      <p:pic>
        <p:nvPicPr>
          <p:cNvPr id="5" name="Picture 4" descr="Screenshot_20191129_221101_com.android.chrome.jpg"/>
          <p:cNvPicPr>
            <a:picLocks noChangeAspect="1"/>
          </p:cNvPicPr>
          <p:nvPr/>
        </p:nvPicPr>
        <p:blipFill>
          <a:blip r:embed="rId2" cstate="print"/>
          <a:srcRect t="10416" b="26042"/>
          <a:stretch>
            <a:fillRect/>
          </a:stretch>
        </p:blipFill>
        <p:spPr>
          <a:xfrm>
            <a:off x="4714844" y="1229242"/>
            <a:ext cx="4429156" cy="5628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6871724" cy="7635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Educaplay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43835"/>
            <a:ext cx="8480752" cy="427574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Алат који такође нуди готове шаблоне задатака.</a:t>
            </a:r>
            <a:endParaRPr lang="en-US" dirty="0"/>
          </a:p>
        </p:txBody>
      </p:sp>
      <p:pic>
        <p:nvPicPr>
          <p:cNvPr id="4" name="Picture 3" descr="Screenshot_20191129_222551_com.android.chrome.jpg"/>
          <p:cNvPicPr>
            <a:picLocks noChangeAspect="1"/>
          </p:cNvPicPr>
          <p:nvPr/>
        </p:nvPicPr>
        <p:blipFill>
          <a:blip r:embed="rId2" cstate="print"/>
          <a:srcRect t="6250" r="5468"/>
          <a:stretch>
            <a:fillRect/>
          </a:stretch>
        </p:blipFill>
        <p:spPr>
          <a:xfrm>
            <a:off x="214282" y="2071678"/>
            <a:ext cx="5214942" cy="2585922"/>
          </a:xfrm>
          <a:prstGeom prst="rect">
            <a:avLst/>
          </a:prstGeom>
        </p:spPr>
      </p:pic>
      <p:pic>
        <p:nvPicPr>
          <p:cNvPr id="5" name="Picture 4" descr="Screenshot_20191129_222610_com.android.chrome.jpg"/>
          <p:cNvPicPr>
            <a:picLocks noChangeAspect="1"/>
          </p:cNvPicPr>
          <p:nvPr/>
        </p:nvPicPr>
        <p:blipFill>
          <a:blip r:embed="rId3" cstate="print"/>
          <a:srcRect t="6250" r="6250" b="15625"/>
          <a:stretch>
            <a:fillRect/>
          </a:stretch>
        </p:blipFill>
        <p:spPr>
          <a:xfrm>
            <a:off x="0" y="4595802"/>
            <a:ext cx="5429256" cy="226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2071678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/>
              <a:t>Слично као </a:t>
            </a:r>
            <a:r>
              <a:rPr lang="sr-Latn-RS" sz="2400" dirty="0" smtClean="0"/>
              <a:t>learningapps</a:t>
            </a:r>
            <a:endParaRPr lang="sr-Cyrl-R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/>
              <a:t>Аудио запис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/>
              <a:t>Видео квиз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871724" cy="763525"/>
          </a:xfrm>
        </p:spPr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</a:rPr>
              <a:t>Wordwall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6870700" cy="3414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538"/>
            <a:ext cx="5868144" cy="1856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0212" y="1628800"/>
            <a:ext cx="198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*Занимљиве        </a:t>
            </a:r>
          </a:p>
          <a:p>
            <a:r>
              <a:rPr lang="sr-Cyrl-RS" sz="2400" dirty="0"/>
              <a:t> </a:t>
            </a:r>
            <a:r>
              <a:rPr lang="sr-Cyrl-RS" sz="2400" dirty="0" smtClean="0"/>
              <a:t> игровне</a:t>
            </a:r>
          </a:p>
          <a:p>
            <a:r>
              <a:rPr lang="sr-Cyrl-RS" sz="2400" dirty="0"/>
              <a:t> </a:t>
            </a:r>
            <a:r>
              <a:rPr lang="sr-Cyrl-RS" sz="2400" dirty="0" smtClean="0"/>
              <a:t> активности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66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6871724" cy="107157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Storyjumper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43835"/>
            <a:ext cx="8480752" cy="427574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Алат за писање дигиталне књиге.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storyjump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52" y="4010449"/>
            <a:ext cx="2957073" cy="2847551"/>
          </a:xfrm>
          <a:prstGeom prst="rect">
            <a:avLst/>
          </a:prstGeom>
        </p:spPr>
      </p:pic>
      <p:pic>
        <p:nvPicPr>
          <p:cNvPr id="8" name="Picture 7" descr="storyjumperwebs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443835"/>
            <a:ext cx="3077557" cy="2309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4326"/>
          <a:stretch/>
        </p:blipFill>
        <p:spPr>
          <a:xfrm>
            <a:off x="42885" y="2462277"/>
            <a:ext cx="6037389" cy="3096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328" y="5827122"/>
            <a:ext cx="569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*Може бити </a:t>
            </a:r>
            <a:r>
              <a:rPr lang="sr-Latn-RS" sz="2400" dirty="0" smtClean="0"/>
              <a:t>online </a:t>
            </a:r>
            <a:r>
              <a:rPr lang="sr-Cyrl-RS" sz="2400" dirty="0" smtClean="0"/>
              <a:t>лекција за ученике по</a:t>
            </a:r>
          </a:p>
          <a:p>
            <a:r>
              <a:rPr lang="sr-Cyrl-RS" sz="2400" dirty="0"/>
              <a:t> </a:t>
            </a:r>
            <a:r>
              <a:rPr lang="sr-Cyrl-RS" sz="2400" dirty="0" smtClean="0"/>
              <a:t>  ИОП-у.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1322"/>
            <a:ext cx="6871724" cy="107157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Jewels of </a:t>
            </a:r>
            <a:r>
              <a:rPr lang="sr-Cyrl-RS" b="1" dirty="0" smtClean="0">
                <a:solidFill>
                  <a:schemeClr val="tx1"/>
                </a:solidFill>
              </a:rPr>
              <a:t/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wisdom</a:t>
            </a:r>
            <a:r>
              <a:rPr lang="sr-Latn-RS" b="1" dirty="0" smtClean="0">
                <a:solidFill>
                  <a:schemeClr val="tx1"/>
                </a:solidFill>
              </a:rPr>
              <a:t/>
            </a:r>
            <a:br>
              <a:rPr lang="sr-Latn-RS" b="1" dirty="0" smtClean="0">
                <a:solidFill>
                  <a:schemeClr val="tx1"/>
                </a:solidFill>
              </a:rPr>
            </a:br>
            <a:r>
              <a:rPr lang="sr-Latn-RS" sz="2800" dirty="0" smtClean="0">
                <a:solidFill>
                  <a:schemeClr val="tx1"/>
                </a:solidFill>
              </a:rPr>
              <a:t>cram.com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3834"/>
            <a:ext cx="8929718" cy="5199875"/>
          </a:xfrm>
        </p:spPr>
        <p:txBody>
          <a:bodyPr/>
          <a:lstStyle/>
          <a:p>
            <a:pPr algn="just">
              <a:buNone/>
            </a:pPr>
            <a:r>
              <a:rPr lang="sr-Cyrl-RS" dirty="0" smtClean="0"/>
              <a:t>    Алат који изгледа као игрица за повезивања парова. </a:t>
            </a:r>
            <a:endParaRPr lang="en-US" dirty="0"/>
          </a:p>
        </p:txBody>
      </p:sp>
      <p:pic>
        <p:nvPicPr>
          <p:cNvPr id="4" name="Picture 3" descr="Screenshot_20191129_221447_com.android.chrome.jpg"/>
          <p:cNvPicPr>
            <a:picLocks noChangeAspect="1"/>
          </p:cNvPicPr>
          <p:nvPr/>
        </p:nvPicPr>
        <p:blipFill>
          <a:blip r:embed="rId2" cstate="print"/>
          <a:srcRect t="12500" b="10416"/>
          <a:stretch>
            <a:fillRect/>
          </a:stretch>
        </p:blipFill>
        <p:spPr>
          <a:xfrm>
            <a:off x="251520" y="2214554"/>
            <a:ext cx="3011944" cy="4643446"/>
          </a:xfrm>
          <a:prstGeom prst="rect">
            <a:avLst/>
          </a:prstGeom>
        </p:spPr>
      </p:pic>
      <p:pic>
        <p:nvPicPr>
          <p:cNvPr id="5" name="Picture 4" descr="Screenshot_20191129_221500_com.android.chr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178835"/>
            <a:ext cx="2976081" cy="4714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5953" y="2178835"/>
            <a:ext cx="2640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*Изузетно занимљиво и добро прихваћено од стране ученика.</a:t>
            </a:r>
          </a:p>
          <a:p>
            <a:r>
              <a:rPr lang="sr-Cyrl-RS" sz="2400" dirty="0" smtClean="0"/>
              <a:t>*Такмичарског </a:t>
            </a:r>
          </a:p>
          <a:p>
            <a:r>
              <a:rPr lang="sr-Cyrl-RS" sz="2400" dirty="0"/>
              <a:t> </a:t>
            </a:r>
            <a:r>
              <a:rPr lang="sr-Cyrl-RS" sz="2400" dirty="0" smtClean="0"/>
              <a:t>  карактера</a:t>
            </a:r>
          </a:p>
          <a:p>
            <a:r>
              <a:rPr lang="sr-Cyrl-RS" sz="2400" dirty="0" smtClean="0"/>
              <a:t>*Игрица као     </a:t>
            </a:r>
          </a:p>
          <a:p>
            <a:r>
              <a:rPr lang="sr-Cyrl-RS" sz="2400" dirty="0"/>
              <a:t> </a:t>
            </a:r>
            <a:r>
              <a:rPr lang="sr-Cyrl-RS" sz="2400" dirty="0" smtClean="0"/>
              <a:t> домаћи задатак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6871724" cy="1143008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Baаmboozle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43834"/>
            <a:ext cx="8786874" cy="5199875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Алат за прављење тимских игара.</a:t>
            </a:r>
            <a:endParaRPr lang="en-US" dirty="0"/>
          </a:p>
        </p:txBody>
      </p:sp>
      <p:pic>
        <p:nvPicPr>
          <p:cNvPr id="4" name="Picture 3" descr="Screenshot_20191129_221605_com.android.chrome.jpg"/>
          <p:cNvPicPr>
            <a:picLocks noChangeAspect="1"/>
          </p:cNvPicPr>
          <p:nvPr/>
        </p:nvPicPr>
        <p:blipFill>
          <a:blip r:embed="rId2" cstate="print"/>
          <a:srcRect l="6250" t="9375" r="6249" b="11458"/>
          <a:stretch>
            <a:fillRect/>
          </a:stretch>
        </p:blipFill>
        <p:spPr>
          <a:xfrm>
            <a:off x="142844" y="1945787"/>
            <a:ext cx="2714644" cy="4912213"/>
          </a:xfrm>
          <a:prstGeom prst="rect">
            <a:avLst/>
          </a:prstGeom>
        </p:spPr>
      </p:pic>
      <p:pic>
        <p:nvPicPr>
          <p:cNvPr id="5" name="Picture 4" descr="Screenshot_20191129_221623_com.android.chr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928802"/>
            <a:ext cx="2941179" cy="4929198"/>
          </a:xfrm>
          <a:prstGeom prst="rect">
            <a:avLst/>
          </a:prstGeom>
        </p:spPr>
      </p:pic>
      <p:pic>
        <p:nvPicPr>
          <p:cNvPr id="6" name="Picture 5" descr="Screenshot_20191129_221634_com.android.chrome.jpg"/>
          <p:cNvPicPr>
            <a:picLocks noChangeAspect="1"/>
          </p:cNvPicPr>
          <p:nvPr/>
        </p:nvPicPr>
        <p:blipFill>
          <a:blip r:embed="rId4" cstate="print"/>
          <a:srcRect t="10416" b="45833"/>
          <a:stretch>
            <a:fillRect/>
          </a:stretch>
        </p:blipFill>
        <p:spPr>
          <a:xfrm>
            <a:off x="6041571" y="2643182"/>
            <a:ext cx="3102429" cy="27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551723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*e</a:t>
            </a:r>
            <a:r>
              <a:rPr lang="sr-Cyrl-RS" sz="2400" dirty="0" smtClean="0"/>
              <a:t>лементи изненађења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341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Дигитални алати у настави - у учионици и ван учионице</vt:lpstr>
      <vt:lpstr>Шта су web алати?</vt:lpstr>
      <vt:lpstr>Примери web 2.0 алата</vt:lpstr>
      <vt:lpstr> </vt:lpstr>
      <vt:lpstr>Educaplay</vt:lpstr>
      <vt:lpstr>Wordwall</vt:lpstr>
      <vt:lpstr>Storyjumper </vt:lpstr>
      <vt:lpstr>Jewels of  wisdom cram.com </vt:lpstr>
      <vt:lpstr>Baаmboozle </vt:lpstr>
      <vt:lpstr>Jeopardy jeopardylabs.com </vt:lpstr>
      <vt:lpstr>Каhoot квиз апликација за мобилни телефон</vt:lpstr>
      <vt:lpstr>Тhinglink Интерактивне слике</vt:lpstr>
      <vt:lpstr>pad.disroot.org</vt:lpstr>
      <vt:lpstr>Flipsnack </vt:lpstr>
      <vt:lpstr>Calameo  Алат за израду дигиталних часописа.</vt:lpstr>
      <vt:lpstr>Закључак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Maja Medić</cp:lastModifiedBy>
  <cp:revision>89</cp:revision>
  <dcterms:created xsi:type="dcterms:W3CDTF">2013-08-21T19:17:07Z</dcterms:created>
  <dcterms:modified xsi:type="dcterms:W3CDTF">2022-03-20T09:14:11Z</dcterms:modified>
</cp:coreProperties>
</file>